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929813"/>
  <p:embeddedFontLst>
    <p:embeddedFont>
      <p:font typeface="Calibri Light" panose="020F0302020204030204" pitchFamily="34" charset="0"/>
      <p:regular r:id="rId5"/>
      <p:italic r:id="rId6"/>
    </p:embeddedFont>
    <p:embeddedFont>
      <p:font typeface="Liberation Serif" panose="02020603050405020304" pitchFamily="18" charset="0"/>
      <p:regular r:id="rId7"/>
      <p:bold r:id="rId8"/>
      <p:italic r:id="rId9"/>
      <p:boldItalic r:id="rId10"/>
    </p:embeddedFon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Montserrat Medium" panose="020B0604020202020204" charset="-52"/>
      <p:regular r:id="rId15"/>
      <p:italic r:id="rId16"/>
    </p:embeddedFont>
    <p:embeddedFont>
      <p:font typeface="Montserrat Black" panose="020B0604020202020204" charset="-52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13D"/>
    <a:srgbClr val="187BBF"/>
    <a:srgbClr val="4472C4"/>
    <a:srgbClr val="44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0" autoAdjust="0"/>
    <p:restoredTop sz="96387" autoAdjust="0"/>
  </p:normalViewPr>
  <p:slideViewPr>
    <p:cSldViewPr snapToGrid="0">
      <p:cViewPr varScale="1">
        <p:scale>
          <a:sx n="54" d="100"/>
          <a:sy n="54" d="100"/>
        </p:scale>
        <p:origin x="26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7BC0-B258-48B5-82D1-57B0EB7C82D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C853-DAE2-47E4-BB31-B61C078E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7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9F44-1769-4F54-A701-D3AA5E12354F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FA12859-D597-4C73-8248-1212B87667AF}"/>
              </a:ext>
            </a:extLst>
          </p:cNvPr>
          <p:cNvCxnSpPr>
            <a:cxnSpLocks/>
          </p:cNvCxnSpPr>
          <p:nvPr/>
        </p:nvCxnSpPr>
        <p:spPr>
          <a:xfrm>
            <a:off x="3798763" y="3124200"/>
            <a:ext cx="0" cy="658571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EE3EEDA-1E37-4907-9756-A5BDD3AB3A49}"/>
              </a:ext>
            </a:extLst>
          </p:cNvPr>
          <p:cNvSpPr/>
          <p:nvPr/>
        </p:nvSpPr>
        <p:spPr>
          <a:xfrm>
            <a:off x="18925" y="2046400"/>
            <a:ext cx="7559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Дорогой друг! </a:t>
            </a:r>
          </a:p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 на Урал, расположенный в самом центре России!</a:t>
            </a:r>
            <a:endParaRPr lang="ru-RU" sz="1300" dirty="0">
              <a:solidFill>
                <a:srgbClr val="15913D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DEB4BA2-5E15-4648-BDAE-B996D40D4295}"/>
              </a:ext>
            </a:extLst>
          </p:cNvPr>
          <p:cNvSpPr/>
          <p:nvPr/>
        </p:nvSpPr>
        <p:spPr>
          <a:xfrm>
            <a:off x="201565" y="2486910"/>
            <a:ext cx="3501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приехали в Свердловскую область. Урал – один из крупных и развитых регионов России. Наш регион является многонациональным и все проживающие здесь народы уважают культуру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обычаи друг друга. </a:t>
            </a:r>
          </a:p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Здесь Вы можете работать или просто гостить. Чтобы пребывание в России было для Вас полезным и приятным, предлагаем анонс мероприятий, которые могут быть интересны для ознакомления с местной культурой и традициями.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2A80445-7609-41F9-B310-6C47800ACC8F}"/>
              </a:ext>
            </a:extLst>
          </p:cNvPr>
          <p:cNvGrpSpPr/>
          <p:nvPr/>
        </p:nvGrpSpPr>
        <p:grpSpPr>
          <a:xfrm>
            <a:off x="439514" y="364755"/>
            <a:ext cx="376987" cy="250868"/>
            <a:chOff x="6451975" y="2263239"/>
            <a:chExt cx="975749" cy="64931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AE7732F-28E6-4FA2-8266-564B788A638A}"/>
                </a:ext>
              </a:extLst>
            </p:cNvPr>
            <p:cNvSpPr/>
            <p:nvPr/>
          </p:nvSpPr>
          <p:spPr>
            <a:xfrm>
              <a:off x="6451975" y="2263239"/>
              <a:ext cx="975749" cy="649317"/>
            </a:xfrm>
            <a:prstGeom prst="rect">
              <a:avLst/>
            </a:prstGeom>
            <a:solidFill>
              <a:srgbClr val="187BBF"/>
            </a:solidFill>
            <a:ln>
              <a:solidFill>
                <a:srgbClr val="187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10A7F3B-2F42-4ED0-B13A-3C59A35AB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75" y="2263239"/>
              <a:ext cx="975749" cy="649317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F57233-620E-40A5-B92A-DA826ECEF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8" y="108736"/>
            <a:ext cx="621866" cy="109355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A8415A3-A6B4-4BB3-B9F4-2A8DB39EA84A}"/>
              </a:ext>
            </a:extLst>
          </p:cNvPr>
          <p:cNvGrpSpPr/>
          <p:nvPr/>
        </p:nvGrpSpPr>
        <p:grpSpPr>
          <a:xfrm>
            <a:off x="359222" y="695184"/>
            <a:ext cx="6766794" cy="1302996"/>
            <a:chOff x="430093" y="1103615"/>
            <a:chExt cx="6766794" cy="130299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9F1EAA3-C631-428B-A216-78F1618CE970}"/>
                </a:ext>
              </a:extLst>
            </p:cNvPr>
            <p:cNvSpPr/>
            <p:nvPr/>
          </p:nvSpPr>
          <p:spPr>
            <a:xfrm>
              <a:off x="5175721" y="1232972"/>
              <a:ext cx="2021166" cy="1116210"/>
            </a:xfrm>
            <a:custGeom>
              <a:avLst/>
              <a:gdLst>
                <a:gd name="connsiteX0" fmla="*/ 1147511 w 2021166"/>
                <a:gd name="connsiteY0" fmla="*/ 145054 h 1116210"/>
                <a:gd name="connsiteX1" fmla="*/ 567339 w 2021166"/>
                <a:gd name="connsiteY1" fmla="*/ 12 h 1116210"/>
                <a:gd name="connsiteX2" fmla="*/ 106986 w 2021166"/>
                <a:gd name="connsiteY2" fmla="*/ 138748 h 1116210"/>
                <a:gd name="connsiteX3" fmla="*/ 37618 w 2021166"/>
                <a:gd name="connsiteY3" fmla="*/ 447752 h 1116210"/>
                <a:gd name="connsiteX4" fmla="*/ 592564 w 2021166"/>
                <a:gd name="connsiteY4" fmla="*/ 561264 h 1116210"/>
                <a:gd name="connsiteX5" fmla="*/ 1305166 w 2021166"/>
                <a:gd name="connsiteY5" fmla="*/ 416221 h 1116210"/>
                <a:gd name="connsiteX6" fmla="*/ 1740294 w 2021166"/>
                <a:gd name="connsiteY6" fmla="*/ 416221 h 1116210"/>
                <a:gd name="connsiteX7" fmla="*/ 1998848 w 2021166"/>
                <a:gd name="connsiteY7" fmla="*/ 630632 h 1116210"/>
                <a:gd name="connsiteX8" fmla="*/ 1992542 w 2021166"/>
                <a:gd name="connsiteY8" fmla="*/ 857656 h 1116210"/>
                <a:gd name="connsiteX9" fmla="*/ 1866418 w 2021166"/>
                <a:gd name="connsiteY9" fmla="*/ 1059454 h 1116210"/>
                <a:gd name="connsiteX10" fmla="*/ 1576333 w 2021166"/>
                <a:gd name="connsiteY10" fmla="*/ 1116210 h 1116210"/>
                <a:gd name="connsiteX11" fmla="*/ 1097061 w 2021166"/>
                <a:gd name="connsiteY11" fmla="*/ 1059454 h 1116210"/>
                <a:gd name="connsiteX12" fmla="*/ 50231 w 2021166"/>
                <a:gd name="connsiteY12" fmla="*/ 851350 h 11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166" h="1116210">
                  <a:moveTo>
                    <a:pt x="1147511" y="145054"/>
                  </a:moveTo>
                  <a:cubicBezTo>
                    <a:pt x="944135" y="73058"/>
                    <a:pt x="740760" y="1063"/>
                    <a:pt x="567339" y="12"/>
                  </a:cubicBezTo>
                  <a:cubicBezTo>
                    <a:pt x="393918" y="-1039"/>
                    <a:pt x="195273" y="64125"/>
                    <a:pt x="106986" y="138748"/>
                  </a:cubicBezTo>
                  <a:cubicBezTo>
                    <a:pt x="18699" y="213371"/>
                    <a:pt x="-43312" y="377333"/>
                    <a:pt x="37618" y="447752"/>
                  </a:cubicBezTo>
                  <a:cubicBezTo>
                    <a:pt x="118548" y="518171"/>
                    <a:pt x="381306" y="566519"/>
                    <a:pt x="592564" y="561264"/>
                  </a:cubicBezTo>
                  <a:cubicBezTo>
                    <a:pt x="803822" y="556009"/>
                    <a:pt x="1113878" y="440395"/>
                    <a:pt x="1305166" y="416221"/>
                  </a:cubicBezTo>
                  <a:cubicBezTo>
                    <a:pt x="1496454" y="392047"/>
                    <a:pt x="1624680" y="380486"/>
                    <a:pt x="1740294" y="416221"/>
                  </a:cubicBezTo>
                  <a:cubicBezTo>
                    <a:pt x="1855908" y="451956"/>
                    <a:pt x="1956807" y="557059"/>
                    <a:pt x="1998848" y="630632"/>
                  </a:cubicBezTo>
                  <a:cubicBezTo>
                    <a:pt x="2040889" y="704205"/>
                    <a:pt x="2014614" y="786186"/>
                    <a:pt x="1992542" y="857656"/>
                  </a:cubicBezTo>
                  <a:cubicBezTo>
                    <a:pt x="1970470" y="929126"/>
                    <a:pt x="1935786" y="1016362"/>
                    <a:pt x="1866418" y="1059454"/>
                  </a:cubicBezTo>
                  <a:cubicBezTo>
                    <a:pt x="1797050" y="1102546"/>
                    <a:pt x="1704559" y="1116210"/>
                    <a:pt x="1576333" y="1116210"/>
                  </a:cubicBezTo>
                  <a:cubicBezTo>
                    <a:pt x="1448107" y="1116210"/>
                    <a:pt x="1351411" y="1103597"/>
                    <a:pt x="1097061" y="1059454"/>
                  </a:cubicBezTo>
                  <a:cubicBezTo>
                    <a:pt x="842711" y="1015311"/>
                    <a:pt x="50231" y="851350"/>
                    <a:pt x="50231" y="851350"/>
                  </a:cubicBezTo>
                </a:path>
              </a:pathLst>
            </a:custGeom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E44FF45C-8EC7-4929-978B-CA5901E4C684}"/>
                </a:ext>
              </a:extLst>
            </p:cNvPr>
            <p:cNvGrpSpPr/>
            <p:nvPr/>
          </p:nvGrpSpPr>
          <p:grpSpPr>
            <a:xfrm>
              <a:off x="430093" y="1287375"/>
              <a:ext cx="5153023" cy="1119236"/>
              <a:chOff x="425396" y="1376482"/>
              <a:chExt cx="5153023" cy="111923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4D1A7662-74AA-413A-9C0D-938951E42AFC}"/>
                  </a:ext>
                </a:extLst>
              </p:cNvPr>
              <p:cNvSpPr/>
              <p:nvPr/>
            </p:nvSpPr>
            <p:spPr>
              <a:xfrm>
                <a:off x="913672" y="1978453"/>
                <a:ext cx="4664747" cy="517265"/>
              </a:xfrm>
              <a:prstGeom prst="rect">
                <a:avLst/>
              </a:prstGeom>
              <a:solidFill>
                <a:srgbClr val="159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32CA19-6FCD-4042-8950-3EF6B7DCFC1E}"/>
                  </a:ext>
                </a:extLst>
              </p:cNvPr>
              <p:cNvSpPr/>
              <p:nvPr/>
            </p:nvSpPr>
            <p:spPr>
              <a:xfrm>
                <a:off x="1504007" y="2042387"/>
                <a:ext cx="40087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ДОБРО ПОЖАЛОВАТЬ</a:t>
                </a:r>
                <a:r>
                  <a:rPr lang="en-US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!</a:t>
                </a:r>
                <a:endParaRPr lang="ru-RU" sz="2000" dirty="0">
                  <a:solidFill>
                    <a:schemeClr val="bg1"/>
                  </a:solidFill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A2E281C-51D1-4FA2-A6F8-80D8926AE901}"/>
                  </a:ext>
                </a:extLst>
              </p:cNvPr>
              <p:cNvSpPr/>
              <p:nvPr/>
            </p:nvSpPr>
            <p:spPr>
              <a:xfrm>
                <a:off x="425396" y="1376482"/>
                <a:ext cx="4664747" cy="517265"/>
              </a:xfrm>
              <a:prstGeom prst="rect">
                <a:avLst/>
              </a:prstGeom>
              <a:solidFill>
                <a:srgbClr val="187B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9D7FB04-4A9D-4014-87C4-B497FA7EDD42}"/>
                  </a:ext>
                </a:extLst>
              </p:cNvPr>
              <p:cNvSpPr/>
              <p:nvPr/>
            </p:nvSpPr>
            <p:spPr>
              <a:xfrm>
                <a:off x="567656" y="1449885"/>
                <a:ext cx="3674250" cy="32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СВЕРДЛОВСКАЯ ОБЛАСТЬ:</a:t>
                </a:r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2F93A0E-A43A-47A6-849B-533BAFE9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6719" y="1103615"/>
              <a:ext cx="1165837" cy="130299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CE48FAE-B2C3-4971-9CAF-909775B5E676}"/>
                </a:ext>
              </a:extLst>
            </p:cNvPr>
            <p:cNvSpPr/>
            <p:nvPr/>
          </p:nvSpPr>
          <p:spPr>
            <a:xfrm>
              <a:off x="5846307" y="2139058"/>
              <a:ext cx="679994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Екатеринбург</a:t>
              </a: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E30239B-2333-42A5-AFB4-A81975A7BF25}"/>
              </a:ext>
            </a:extLst>
          </p:cNvPr>
          <p:cNvSpPr/>
          <p:nvPr/>
        </p:nvSpPr>
        <p:spPr>
          <a:xfrm>
            <a:off x="1927519" y="214435"/>
            <a:ext cx="340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87BBF"/>
                </a:solidFill>
                <a:latin typeface="Montserrat Black" panose="00000A00000000000000" pitchFamily="2" charset="-52"/>
              </a:rPr>
              <a:t>Апрель 2025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A53BC0F-61B1-4C55-8415-D76005D5727D}"/>
              </a:ext>
            </a:extLst>
          </p:cNvPr>
          <p:cNvSpPr/>
          <p:nvPr/>
        </p:nvSpPr>
        <p:spPr>
          <a:xfrm>
            <a:off x="284048" y="4347621"/>
            <a:ext cx="34069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87BBF"/>
                </a:solidFill>
                <a:latin typeface="Montserrat Black" panose="00000A00000000000000" pitchFamily="2" charset="-52"/>
              </a:rPr>
              <a:t>В апреле в России и на Урале традиционно отмечаются праздники и памятные даты: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22D777-0164-4DDF-A818-D45DEB18B10D}"/>
              </a:ext>
            </a:extLst>
          </p:cNvPr>
          <p:cNvSpPr txBox="1"/>
          <p:nvPr/>
        </p:nvSpPr>
        <p:spPr>
          <a:xfrm>
            <a:off x="201565" y="5040117"/>
            <a:ext cx="35317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12 апреля – День космонавтики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FEE2DEB-013A-46D8-8763-69DFE77CEFF2}"/>
              </a:ext>
            </a:extLst>
          </p:cNvPr>
          <p:cNvSpPr/>
          <p:nvPr/>
        </p:nvSpPr>
        <p:spPr>
          <a:xfrm>
            <a:off x="240869" y="5318454"/>
            <a:ext cx="3450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 космонавтики отмечается в годовщину первого полёта человека в космос, который совершил Юрий Гагарин в 1961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году.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Уральцы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гордятся своими земляками-космонавтами: Павлом Беляевым, Виталием Севастьяновым, Василием Лазаревым, Виктором Савиных, Сергеем Прокопьевым.</a:t>
            </a:r>
          </a:p>
          <a:p>
            <a:pPr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Узнать больше 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покорении неба и космоса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можно в планетариях Свердловского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 краеведческого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имени   О.Е. Клера,  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по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адресу: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Екатеринбург,     ул.  Розы Люксембург,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9/11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военной техники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в г. Верхняя Пышма, ул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Александра Козицына,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д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2.</a:t>
            </a:r>
          </a:p>
          <a:p>
            <a:pPr lvl="0" indent="180000" algn="just">
              <a:defRPr/>
            </a:pP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C3B5F9-2BCE-4ACF-93A0-134A509F04F4}"/>
              </a:ext>
            </a:extLst>
          </p:cNvPr>
          <p:cNvSpPr txBox="1"/>
          <p:nvPr/>
        </p:nvSpPr>
        <p:spPr>
          <a:xfrm>
            <a:off x="3864257" y="2904264"/>
            <a:ext cx="351735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13 апреля – Вход Господень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 Иерусалим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Вербное Воскресение)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DD4440-2EAF-40BA-B603-2115369D79BE}"/>
              </a:ext>
            </a:extLst>
          </p:cNvPr>
          <p:cNvSpPr txBox="1"/>
          <p:nvPr/>
        </p:nvSpPr>
        <p:spPr>
          <a:xfrm>
            <a:off x="3881614" y="3502114"/>
            <a:ext cx="3482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Вербное воскресенье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православный церковный праздник, который отмечается                                 за неделю до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Пасхи.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название этого дня – Вход Господень в Иерусалим,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когда Иисус Христос  въехал    в город верхом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осле, а народ встречал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бросал на дорогу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пальмовые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ветви в знак приветствия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восхищения.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пальм нет, поэтому верующие                         на праздник в храме освещают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веточки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одна из красивейших православных русских традиций.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7D5A22-1E85-4A5C-BAEE-38E2F72345BC}"/>
              </a:ext>
            </a:extLst>
          </p:cNvPr>
          <p:cNvSpPr txBox="1"/>
          <p:nvPr/>
        </p:nvSpPr>
        <p:spPr>
          <a:xfrm>
            <a:off x="3848616" y="5463624"/>
            <a:ext cx="37469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20 апреля –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Пасха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(Воскресение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Христово)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6B822E-A71C-49D8-A448-79C6E2C3CFE4}"/>
              </a:ext>
            </a:extLst>
          </p:cNvPr>
          <p:cNvSpPr txBox="1"/>
          <p:nvPr/>
        </p:nvSpPr>
        <p:spPr>
          <a:xfrm>
            <a:off x="3931515" y="5921052"/>
            <a:ext cx="3432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Пасха –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празднование Воскресения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Иисуса Христа.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Каждый год выпадает на новую дату. Это самый важный праздник для православных христиан.</a:t>
            </a: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России верующие приветствуют друг друга «Христос Воскресе!»,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ответ звучит: «Воистину Воскресе!».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Символами праздника являются крашеные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куриные яйца,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также хлебобулочные изделия, называемые куличами, и лакомство                         из творога (пасха). 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радость Пасхи православные христиане предлагают разделить всем людям, вне зависимости от национальности                                       и вероисповедания.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2D777-0164-4DDF-A818-D45DEB18B10D}"/>
              </a:ext>
            </a:extLst>
          </p:cNvPr>
          <p:cNvSpPr txBox="1"/>
          <p:nvPr/>
        </p:nvSpPr>
        <p:spPr>
          <a:xfrm>
            <a:off x="276087" y="7946499"/>
            <a:ext cx="35396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18 </a:t>
            </a:r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апреля – День победы русских воинов князя Александра Невского над немецкими рыцарями на Чудском </a:t>
            </a:r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озере</a:t>
            </a:r>
            <a:endParaRPr lang="ru-RU" sz="13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FEE2DEB-013A-46D8-8763-69DFE77CEFF2}"/>
              </a:ext>
            </a:extLst>
          </p:cNvPr>
          <p:cNvSpPr/>
          <p:nvPr/>
        </p:nvSpPr>
        <p:spPr>
          <a:xfrm>
            <a:off x="284047" y="8890594"/>
            <a:ext cx="3406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день воинской славы России,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связанный    с подвигом русских воинов во главе с князем Александром Невским в 1242 году. От исхода этого сражения, вошедшего в историю под названием «Ледовое побоище», во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многом зависело будущее русского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народа                       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государственности. 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7D5A22-1E85-4A5C-BAEE-38E2F72345BC}"/>
              </a:ext>
            </a:extLst>
          </p:cNvPr>
          <p:cNvSpPr txBox="1"/>
          <p:nvPr/>
        </p:nvSpPr>
        <p:spPr>
          <a:xfrm>
            <a:off x="3823713" y="8744400"/>
            <a:ext cx="35578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29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апреля –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Радоница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FEE2DEB-013A-46D8-8763-69DFE77CEFF2}"/>
              </a:ext>
            </a:extLst>
          </p:cNvPr>
          <p:cNvSpPr/>
          <p:nvPr/>
        </p:nvSpPr>
        <p:spPr>
          <a:xfrm>
            <a:off x="3881614" y="2493710"/>
            <a:ext cx="348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учреждена государственная награда -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орден Александра Невского.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FEE2DEB-013A-46D8-8763-69DFE77CEFF2}"/>
              </a:ext>
            </a:extLst>
          </p:cNvPr>
          <p:cNvSpPr/>
          <p:nvPr/>
        </p:nvSpPr>
        <p:spPr>
          <a:xfrm>
            <a:off x="3894029" y="9032418"/>
            <a:ext cx="347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Радоница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(от слова «радоваться») самый главный день поминовения усопших                                   у православных христиан в России, всегда отмечается на 9-й день после Пасхи.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этот день верующие массово посещают                    могилы своих предков.</a:t>
            </a:r>
          </a:p>
          <a:p>
            <a:pPr lvl="0" indent="180000" algn="just">
              <a:defRPr/>
            </a:pP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5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A61D0-26DD-4027-9794-11E53E38329B}"/>
              </a:ext>
            </a:extLst>
          </p:cNvPr>
          <p:cNvSpPr/>
          <p:nvPr/>
        </p:nvSpPr>
        <p:spPr>
          <a:xfrm>
            <a:off x="0" y="9466375"/>
            <a:ext cx="7559675" cy="1225435"/>
          </a:xfrm>
          <a:prstGeom prst="rect">
            <a:avLst/>
          </a:prstGeom>
          <a:solidFill>
            <a:srgbClr val="15913D"/>
          </a:solidFill>
          <a:ln>
            <a:solidFill>
              <a:srgbClr val="159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8337EC-6206-4C06-991D-9AEA40AD11BE}"/>
              </a:ext>
            </a:extLst>
          </p:cNvPr>
          <p:cNvSpPr/>
          <p:nvPr/>
        </p:nvSpPr>
        <p:spPr>
          <a:xfrm>
            <a:off x="228139" y="221634"/>
            <a:ext cx="3441715" cy="87369"/>
          </a:xfrm>
          <a:prstGeom prst="rect">
            <a:avLst/>
          </a:prstGeom>
          <a:solidFill>
            <a:srgbClr val="18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70CDED-C4A4-46AD-BA5F-A3EBE2376A3B}"/>
              </a:ext>
            </a:extLst>
          </p:cNvPr>
          <p:cNvSpPr/>
          <p:nvPr/>
        </p:nvSpPr>
        <p:spPr>
          <a:xfrm>
            <a:off x="4024313" y="221632"/>
            <a:ext cx="1964604" cy="87369"/>
          </a:xfrm>
          <a:prstGeom prst="rect">
            <a:avLst/>
          </a:prstGeom>
          <a:solidFill>
            <a:srgbClr val="159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7065E6-8096-44DC-B6B9-AA17B1902ECA}"/>
              </a:ext>
            </a:extLst>
          </p:cNvPr>
          <p:cNvSpPr/>
          <p:nvPr/>
        </p:nvSpPr>
        <p:spPr>
          <a:xfrm>
            <a:off x="5938917" y="165290"/>
            <a:ext cx="13179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7FB7AE9-439D-4F96-8626-11ED601B918C}"/>
              </a:ext>
            </a:extLst>
          </p:cNvPr>
          <p:cNvCxnSpPr>
            <a:cxnSpLocks/>
          </p:cNvCxnSpPr>
          <p:nvPr/>
        </p:nvCxnSpPr>
        <p:spPr>
          <a:xfrm flipH="1" flipV="1">
            <a:off x="177649" y="7496598"/>
            <a:ext cx="7079258" cy="688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4A78AB-1E5B-4E18-BD33-883705431DB7}"/>
              </a:ext>
            </a:extLst>
          </p:cNvPr>
          <p:cNvSpPr/>
          <p:nvPr/>
        </p:nvSpPr>
        <p:spPr>
          <a:xfrm>
            <a:off x="134059" y="750348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5913D"/>
                </a:solidFill>
                <a:latin typeface="Montserrat Black" panose="00000A00000000000000" pitchFamily="2" charset="-52"/>
              </a:rPr>
              <a:t>Полезные ссылки</a:t>
            </a:r>
            <a:endParaRPr lang="ru-RU" dirty="0">
              <a:solidFill>
                <a:srgbClr val="15913D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0930A56-7D9E-41F3-9DE2-0574829CEB88}"/>
              </a:ext>
            </a:extLst>
          </p:cNvPr>
          <p:cNvSpPr/>
          <p:nvPr/>
        </p:nvSpPr>
        <p:spPr>
          <a:xfrm>
            <a:off x="5065370" y="7567925"/>
            <a:ext cx="2301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Актуальная информация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сфере реализации миграционной политики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Департамента внутренней политики Свердловской области, в том числе полезные ссылки на специализированные информационные ресурсы.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C08CA2-FD55-4EAE-9050-5BB20FE7500E}"/>
              </a:ext>
            </a:extLst>
          </p:cNvPr>
          <p:cNvSpPr/>
          <p:nvPr/>
        </p:nvSpPr>
        <p:spPr>
          <a:xfrm>
            <a:off x="359598" y="9946958"/>
            <a:ext cx="508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</a:rPr>
              <a:t>НАРОДЫУРАЛА.СВЕ.РФ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513622-6C51-4889-9481-92470DD8730C}"/>
              </a:ext>
            </a:extLst>
          </p:cNvPr>
          <p:cNvSpPr/>
          <p:nvPr/>
        </p:nvSpPr>
        <p:spPr>
          <a:xfrm>
            <a:off x="397220" y="9741748"/>
            <a:ext cx="6919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</a:rPr>
              <a:t>Еще больше новостей и полезной информации на сайте </a:t>
            </a:r>
            <a:endParaRPr lang="ru-RU" sz="1200" dirty="0">
              <a:latin typeface="Montserrat Medium" panose="000006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A7F130B-3F2F-4BAA-80AF-ECDCAEEC609D}"/>
              </a:ext>
            </a:extLst>
          </p:cNvPr>
          <p:cNvSpPr/>
          <p:nvPr/>
        </p:nvSpPr>
        <p:spPr>
          <a:xfrm>
            <a:off x="3779837" y="9029966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dvp.midural.ru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CAC56E-266D-45CD-9FB6-634A3A023E1D}"/>
              </a:ext>
            </a:extLst>
          </p:cNvPr>
          <p:cNvSpPr/>
          <p:nvPr/>
        </p:nvSpPr>
        <p:spPr>
          <a:xfrm>
            <a:off x="6289241" y="9594110"/>
            <a:ext cx="967666" cy="953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0A3E1-6FB1-4739-9160-253AC855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3237" y="9741748"/>
            <a:ext cx="679674" cy="68110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D85A787-C23D-415F-8328-0E70BE78D15E}"/>
              </a:ext>
            </a:extLst>
          </p:cNvPr>
          <p:cNvSpPr txBox="1"/>
          <p:nvPr/>
        </p:nvSpPr>
        <p:spPr>
          <a:xfrm>
            <a:off x="3869635" y="3650368"/>
            <a:ext cx="12307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  <a:latin typeface="Montserrat Black" panose="00000A00000000000000" pitchFamily="2" charset="-52"/>
              </a:rPr>
              <a:t>Внимание!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0930A56-7D9E-41F3-9DE2-0574829CEB88}"/>
              </a:ext>
            </a:extLst>
          </p:cNvPr>
          <p:cNvSpPr/>
          <p:nvPr/>
        </p:nvSpPr>
        <p:spPr>
          <a:xfrm>
            <a:off x="1420644" y="7879702"/>
            <a:ext cx="225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Интерактивный портал</a:t>
            </a:r>
            <a:r>
              <a:rPr lang="en-US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 по труду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занятости населения Свердловской области. Удобный сервис для поиска работы.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174" y="9098117"/>
            <a:ext cx="166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www.szn-ural.ru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DBA12-AC82-B6A6-FC53-2E90E7C7D1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675" y="7765627"/>
            <a:ext cx="1274440" cy="1305389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2ED56CCE-9271-C1F0-7031-88EDA97F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112DE6-79AE-4A6B-8689-6A33A68A0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724" y="7830303"/>
            <a:ext cx="1210000" cy="11896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672F57-6CE5-4743-B9E4-399418D2A0ED}"/>
              </a:ext>
            </a:extLst>
          </p:cNvPr>
          <p:cNvSpPr txBox="1"/>
          <p:nvPr/>
        </p:nvSpPr>
        <p:spPr>
          <a:xfrm>
            <a:off x="177648" y="306511"/>
            <a:ext cx="3629611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15913D"/>
                </a:solidFill>
                <a:effectLst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Напоминаем!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F22CDE-335C-4A86-8B3F-F9C631817F00}"/>
              </a:ext>
            </a:extLst>
          </p:cNvPr>
          <p:cNvSpPr txBox="1"/>
          <p:nvPr/>
        </p:nvSpPr>
        <p:spPr>
          <a:xfrm>
            <a:off x="156443" y="535777"/>
            <a:ext cx="3585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действия Указа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Президента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от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30.12.2024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№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1126 </a:t>
            </a:r>
            <a:r>
              <a:rPr lang="ru-RU" sz="1200" b="1" dirty="0" smtClean="0">
                <a:solidFill>
                  <a:srgbClr val="FF0000"/>
                </a:solidFill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заканчивается 30 апреля 2025 года.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Для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урегулирования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правового положения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иностранному гражданину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необходимо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обратиться в отдел по вопросам миграции территориального органа МВД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по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месту регистрации (проживания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),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иначе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придется покинуть территорию России.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FCD8D-F64C-43BF-A893-1F30857F31D2}"/>
              </a:ext>
            </a:extLst>
          </p:cNvPr>
          <p:cNvSpPr txBox="1"/>
          <p:nvPr/>
        </p:nvSpPr>
        <p:spPr>
          <a:xfrm>
            <a:off x="102173" y="2209649"/>
            <a:ext cx="3922139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С 5 февраля 2025 к иностранным гражданам, незаконно находящимся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 территории России, применяется режим высылки!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C8E1BE-7E00-4EA0-A1EF-48D31C58CF12}"/>
              </a:ext>
            </a:extLst>
          </p:cNvPr>
          <p:cNvSpPr txBox="1"/>
          <p:nvPr/>
        </p:nvSpPr>
        <p:spPr>
          <a:xfrm>
            <a:off x="177649" y="2968487"/>
            <a:ext cx="3602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Иностранец, в отношении которого применяется режим высылки, автоматически попадает в реестр контролируемых лиц до его выезда за пределы страны либо до урегулирования его правового положения в России.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причины включения лиц в реестр:</a:t>
            </a:r>
          </a:p>
          <a:p>
            <a:pPr lvl="0" indent="18000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истечение срока временного пребывания,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временное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проживание,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на жительство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патента, разрешения на работу, трудового договора, сокращение срока временного пребывания;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незаконное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пересечение государственной границы Российской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аннулирование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визы,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на временное проживание, вида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жительство</a:t>
            </a:r>
            <a:r>
              <a:rPr lang="en-US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71450" lvl="0" indent="-171450" algn="just">
              <a:buFontTx/>
              <a:buChar char="-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назначение административного наказания в виде административного выдворения либо решения                    о депортации,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неразрешении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въезда, ограничении выезда и другое.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Иностранным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гражданам, включенным в реестр, запрещается изменять место жительства (пребывания) без разрешения; выезжать за пределы территории Свердловской области; приобретать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регистрировать недвижимость, транспортные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000" algn="just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07A97-5426-4DDA-8E76-D69D36CDF40E}"/>
              </a:ext>
            </a:extLst>
          </p:cNvPr>
          <p:cNvSpPr txBox="1"/>
          <p:nvPr/>
        </p:nvSpPr>
        <p:spPr>
          <a:xfrm>
            <a:off x="3869635" y="397565"/>
            <a:ext cx="3513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средства; заключать брак; открывать банковский счет и осуществлять банковские операции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прочее.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Всем иностранным гражданам рекомендуется проверить информацию о себе на наличие (отсутствие) нахождения в реестре.</a:t>
            </a: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По ссылке выше (</a:t>
            </a:r>
            <a:r>
              <a:rPr lang="en-US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QR-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код)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Вы попадете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модуль «Реестр контролируемых лиц»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   на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официальном сайте МВД России и, заполнив краткую форму (ФИО, дата рождения, данные паспорта), получите интересующую информацию.</a:t>
            </a:r>
          </a:p>
          <a:p>
            <a:pPr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48564D-5766-4F6F-B1DD-8679E64FAF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1575963"/>
            <a:ext cx="1008581" cy="10085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91635D-E177-4C4B-B8C2-8FF0444390DD}"/>
              </a:ext>
            </a:extLst>
          </p:cNvPr>
          <p:cNvSpPr txBox="1"/>
          <p:nvPr/>
        </p:nvSpPr>
        <p:spPr>
          <a:xfrm>
            <a:off x="3836723" y="3920533"/>
            <a:ext cx="3530353" cy="356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Уголовная ответственность за преступления экстремистского и террористического характера наступает с 16 лет (по некоторым статьям УК РФ</a:t>
            </a:r>
            <a:b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с 14 лет) и предусматривает лишение свободы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на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от 5 до 20 лет либо пожизненно!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Обезопасьте себя и близких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: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рассказывайте в соцсетях подробности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о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себе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пересылайте информацию сомнительного содержания;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ограничьте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доступ к своему аккаунту;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соглашайтесь подзаработать сомнительным способом;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прервите общение с незнакомцем, если он просит Ваши личные данные, навязывает свою помощь или угрожает.</a:t>
            </a:r>
          </a:p>
          <a:p>
            <a:pPr algn="ctr">
              <a:lnSpc>
                <a:spcPct val="106000"/>
              </a:lnSpc>
            </a:pPr>
            <a:r>
              <a:rPr lang="ru-RU" sz="1200" b="1" kern="1200" dirty="0">
                <a:solidFill>
                  <a:srgbClr val="FF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Если Вам стали известны любые факты незаконной деятельности, звоните 112!</a:t>
            </a:r>
            <a:endParaRPr lang="ru-RU" sz="1200" b="1" dirty="0">
              <a:solidFill>
                <a:srgbClr val="FF0000"/>
              </a:solidFill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89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26945</TotalTime>
  <Words>928</Words>
  <Application>Microsoft Office PowerPoint</Application>
  <PresentationFormat>Произвольный</PresentationFormat>
  <Paragraphs>70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 Light</vt:lpstr>
      <vt:lpstr>Liberation Serif</vt:lpstr>
      <vt:lpstr>Montserrat</vt:lpstr>
      <vt:lpstr>Times New Roman</vt:lpstr>
      <vt:lpstr>Arial</vt:lpstr>
      <vt:lpstr>Montserrat Medium</vt:lpstr>
      <vt:lpstr>Montserrat Black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Заремба Александра Владимировна</dc:creator>
  <cp:lastModifiedBy>Губина Елена Станиславовна</cp:lastModifiedBy>
  <cp:revision>395</cp:revision>
  <cp:lastPrinted>2024-02-26T10:18:18Z</cp:lastPrinted>
  <dcterms:created xsi:type="dcterms:W3CDTF">2022-06-02T05:35:20Z</dcterms:created>
  <dcterms:modified xsi:type="dcterms:W3CDTF">2025-03-13T10:46:47Z</dcterms:modified>
</cp:coreProperties>
</file>